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4"/>
  </p:sldMasterIdLst>
  <p:notesMasterIdLst>
    <p:notesMasterId r:id="rId17"/>
  </p:notesMasterIdLst>
  <p:sldIdLst>
    <p:sldId id="256" r:id="rId5"/>
    <p:sldId id="257" r:id="rId6"/>
    <p:sldId id="258" r:id="rId7"/>
    <p:sldId id="259" r:id="rId8"/>
    <p:sldId id="266" r:id="rId9"/>
    <p:sldId id="261" r:id="rId10"/>
    <p:sldId id="262" r:id="rId11"/>
    <p:sldId id="265" r:id="rId12"/>
    <p:sldId id="264"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A99AB9-DDB6-46DD-A52A-6DA123959C57}" v="3" dt="2023-04-26T06:57:52.931"/>
    <p1510:client id="{9F6282BF-E42D-ACCA-8083-F6346234C34E}" v="2" dt="2023-04-23T03:51:19.144"/>
    <p1510:client id="{DCAF115A-387A-40A1-9B4E-843194E2AFB6}" v="337" dt="2023-04-23T16:18:37.334"/>
    <p1510:client id="{EF2E162E-1A05-DD0D-C0FC-F9BE0AB29765}" v="49" dt="2023-04-23T16:29:12.0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providerId="Windows Live" clId="Web-{81A99AB9-DDB6-46DD-A52A-6DA123959C57}"/>
    <pc:docChg chg="modSld">
      <pc:chgData name="Guest User" userId="" providerId="Windows Live" clId="Web-{81A99AB9-DDB6-46DD-A52A-6DA123959C57}" dt="2023-04-26T06:57:52.931" v="2" actId="20577"/>
      <pc:docMkLst>
        <pc:docMk/>
      </pc:docMkLst>
      <pc:sldChg chg="modSp">
        <pc:chgData name="Guest User" userId="" providerId="Windows Live" clId="Web-{81A99AB9-DDB6-46DD-A52A-6DA123959C57}" dt="2023-04-26T06:57:52.931" v="2" actId="20577"/>
        <pc:sldMkLst>
          <pc:docMk/>
          <pc:sldMk cId="3448177931" sldId="261"/>
        </pc:sldMkLst>
        <pc:spChg chg="mod">
          <ac:chgData name="Guest User" userId="" providerId="Windows Live" clId="Web-{81A99AB9-DDB6-46DD-A52A-6DA123959C57}" dt="2023-04-26T06:57:52.931" v="2" actId="20577"/>
          <ac:spMkLst>
            <pc:docMk/>
            <pc:sldMk cId="3448177931" sldId="261"/>
            <ac:spMk id="13" creationId="{FCEC86F5-4434-D3D3-C3A7-47A71C66B1E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E0E26F-87BA-4496-8A39-B526E1B0CD32}" type="datetimeFigureOut">
              <a:t>4/25/2023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3D1FA7-73C3-42FA-88CD-D55082749E73}" type="slidenum">
              <a:t>‹#›</a:t>
            </a:fld>
            <a:endParaRPr lang="en-US"/>
          </a:p>
        </p:txBody>
      </p:sp>
    </p:spTree>
    <p:extLst>
      <p:ext uri="{BB962C8B-B14F-4D97-AF65-F5344CB8AC3E}">
        <p14:creationId xmlns:p14="http://schemas.microsoft.com/office/powerpoint/2010/main" val="772794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satisfaction levels range from Level 1, indicating the lowest level of satisfaction where employees are dissatisfied with their job, to Level 4, representing very high satisfaction. The visualization shows that job satisfaction plays a significant role in employee retention. Specifically, employees who report higher levels of job satisfaction are more likely to remain employed with the company</a:t>
            </a:r>
          </a:p>
        </p:txBody>
      </p:sp>
      <p:sp>
        <p:nvSpPr>
          <p:cNvPr id="4" name="Slide Number Placeholder 3"/>
          <p:cNvSpPr>
            <a:spLocks noGrp="1"/>
          </p:cNvSpPr>
          <p:nvPr>
            <p:ph type="sldNum" sz="quarter" idx="5"/>
          </p:nvPr>
        </p:nvSpPr>
        <p:spPr/>
        <p:txBody>
          <a:bodyPr/>
          <a:lstStyle/>
          <a:p>
            <a:fld id="{7D3D1FA7-73C3-42FA-88CD-D55082749E73}" type="slidenum">
              <a:t>8</a:t>
            </a:fld>
            <a:endParaRPr lang="en-US"/>
          </a:p>
        </p:txBody>
      </p:sp>
    </p:spTree>
    <p:extLst>
      <p:ext uri="{BB962C8B-B14F-4D97-AF65-F5344CB8AC3E}">
        <p14:creationId xmlns:p14="http://schemas.microsoft.com/office/powerpoint/2010/main" val="3737027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If you look at the first pie chart you can see that attrition rate is over 25% for people with poor work life balance. This means that this has a significant factor on employee attrition rate. </a:t>
            </a:r>
          </a:p>
          <a:p>
            <a:endParaRPr lang="en-US">
              <a:cs typeface="Calibri"/>
            </a:endParaRPr>
          </a:p>
          <a:p>
            <a:r>
              <a:rPr lang="en-US">
                <a:cs typeface="Calibri"/>
              </a:rPr>
              <a:t>However as you move along the charts to higher balance. You can see that </a:t>
            </a:r>
            <a:r>
              <a:rPr lang="en-US" err="1">
                <a:cs typeface="Calibri"/>
              </a:rPr>
              <a:t>atrition</a:t>
            </a:r>
            <a:r>
              <a:rPr lang="en-US">
                <a:cs typeface="Calibri"/>
              </a:rPr>
              <a:t> stays the same. Go up. Even though they have good work like balance they might not have had high job satisfaction as showed in the previous slide.</a:t>
            </a:r>
          </a:p>
        </p:txBody>
      </p:sp>
      <p:sp>
        <p:nvSpPr>
          <p:cNvPr id="4" name="Slide Number Placeholder 3"/>
          <p:cNvSpPr>
            <a:spLocks noGrp="1"/>
          </p:cNvSpPr>
          <p:nvPr>
            <p:ph type="sldNum" sz="quarter" idx="5"/>
          </p:nvPr>
        </p:nvSpPr>
        <p:spPr/>
        <p:txBody>
          <a:bodyPr/>
          <a:lstStyle/>
          <a:p>
            <a:fld id="{7D3D1FA7-73C3-42FA-88CD-D55082749E73}" type="slidenum">
              <a:t>9</a:t>
            </a:fld>
            <a:endParaRPr lang="en-US"/>
          </a:p>
        </p:txBody>
      </p:sp>
    </p:spTree>
    <p:extLst>
      <p:ext uri="{BB962C8B-B14F-4D97-AF65-F5344CB8AC3E}">
        <p14:creationId xmlns:p14="http://schemas.microsoft.com/office/powerpoint/2010/main" val="3685788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4/25/2023</a:t>
            </a:fld>
            <a:endParaRPr lang="en-US"/>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27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4/25/2023</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69937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4/25/2023</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4925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4/25/2023</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22706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4/25/2023</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5561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4/25/2023</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13278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4/25/2023</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81670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4/25/2023</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47438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4/25/2023</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57022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4/25/2023</a:t>
            </a:fld>
            <a:endParaRPr lang="en-US"/>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10459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4/25/2023</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97959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4/25/2023</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4229105748"/>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xhere.com/en/photo/1451193"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kaggle.com/datasets/prachi13/employeeattritionrate" TargetMode="External"/><Relationship Id="rId1" Type="http://schemas.openxmlformats.org/officeDocument/2006/relationships/slideLayout" Target="../slideLayouts/slideLayout2.xml"/><Relationship Id="rId4" Type="http://schemas.openxmlformats.org/officeDocument/2006/relationships/hyperlink" Target="https://energy.acm.org/conferences/eenergy/2019/registration.php"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4374D-F270-4C02-88D7-B751FD9BD6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pic>
        <p:nvPicPr>
          <p:cNvPr id="4" name="Picture 3" descr="Background pattern&#10;&#10;Description automatically generated">
            <a:extLst>
              <a:ext uri="{FF2B5EF4-FFF2-40B4-BE49-F238E27FC236}">
                <a16:creationId xmlns:a16="http://schemas.microsoft.com/office/drawing/2014/main" id="{0F5D8E51-4BE3-2BFC-3A8B-4BBEE58BF506}"/>
              </a:ext>
            </a:extLst>
          </p:cNvPr>
          <p:cNvPicPr>
            <a:picLocks noChangeAspect="1"/>
          </p:cNvPicPr>
          <p:nvPr/>
        </p:nvPicPr>
        <p:blipFill rotWithShape="1">
          <a:blip r:embed="rId2">
            <a:alphaModFix amt="60000"/>
          </a:blip>
          <a:srcRect t="13199" b="3158"/>
          <a:stretch/>
        </p:blipFill>
        <p:spPr>
          <a:xfrm>
            <a:off x="20" y="10"/>
            <a:ext cx="12191979" cy="6857989"/>
          </a:xfrm>
          <a:prstGeom prst="rect">
            <a:avLst/>
          </a:prstGeom>
        </p:spPr>
      </p:pic>
      <p:sp>
        <p:nvSpPr>
          <p:cNvPr id="13" name="Rectangle 12">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solidFill>
            <a:schemeClr val="bg1">
              <a:alpha val="95000"/>
            </a:schemeClr>
          </a:solidFill>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7700A10-D3CD-BEA7-41E1-F29194ECB9EF}"/>
              </a:ext>
            </a:extLst>
          </p:cNvPr>
          <p:cNvSpPr>
            <a:spLocks noGrp="1"/>
          </p:cNvSpPr>
          <p:nvPr>
            <p:ph type="ctrTitle"/>
          </p:nvPr>
        </p:nvSpPr>
        <p:spPr>
          <a:xfrm>
            <a:off x="1804988" y="1442172"/>
            <a:ext cx="8582025" cy="2177328"/>
          </a:xfrm>
        </p:spPr>
        <p:txBody>
          <a:bodyPr anchor="ctr">
            <a:normAutofit/>
          </a:bodyPr>
          <a:lstStyle/>
          <a:p>
            <a:pPr algn="ctr"/>
            <a:r>
              <a:rPr lang="en-US" sz="7200">
                <a:latin typeface="Cambria Math" panose="02040503050406030204" pitchFamily="18" charset="0"/>
                <a:ea typeface="Cambria Math" panose="02040503050406030204" pitchFamily="18" charset="0"/>
              </a:rPr>
              <a:t>Examining Employee Attrition at IBM</a:t>
            </a:r>
          </a:p>
        </p:txBody>
      </p:sp>
      <p:sp>
        <p:nvSpPr>
          <p:cNvPr id="15" name="Rectangle: Rounded Corners 14">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3" name="Subtitle 2">
            <a:extLst>
              <a:ext uri="{FF2B5EF4-FFF2-40B4-BE49-F238E27FC236}">
                <a16:creationId xmlns:a16="http://schemas.microsoft.com/office/drawing/2014/main" id="{DDDD8CCE-E192-563A-4F08-8CC04BBC691D}"/>
              </a:ext>
            </a:extLst>
          </p:cNvPr>
          <p:cNvSpPr>
            <a:spLocks noGrp="1"/>
          </p:cNvSpPr>
          <p:nvPr>
            <p:ph type="subTitle" idx="1"/>
          </p:nvPr>
        </p:nvSpPr>
        <p:spPr>
          <a:xfrm>
            <a:off x="2487871" y="3958638"/>
            <a:ext cx="7216257" cy="581025"/>
          </a:xfrm>
        </p:spPr>
        <p:txBody>
          <a:bodyPr anchor="ctr">
            <a:normAutofit fontScale="92500"/>
          </a:bodyPr>
          <a:lstStyle/>
          <a:p>
            <a:pPr algn="ctr"/>
            <a:r>
              <a:rPr lang="en-US">
                <a:solidFill>
                  <a:srgbClr val="FFFFFF"/>
                </a:solidFill>
                <a:latin typeface="Cambria Math" panose="02040503050406030204" pitchFamily="18" charset="0"/>
                <a:ea typeface="Cambria Math" panose="02040503050406030204" pitchFamily="18" charset="0"/>
              </a:rPr>
              <a:t>Akash Navneeth, Akshat </a:t>
            </a:r>
            <a:r>
              <a:rPr lang="en-US" err="1">
                <a:solidFill>
                  <a:srgbClr val="FFFFFF"/>
                </a:solidFill>
                <a:latin typeface="Cambria Math" panose="02040503050406030204" pitchFamily="18" charset="0"/>
                <a:ea typeface="Cambria Math" panose="02040503050406030204" pitchFamily="18" charset="0"/>
              </a:rPr>
              <a:t>Gadiya</a:t>
            </a:r>
            <a:r>
              <a:rPr lang="en-US">
                <a:solidFill>
                  <a:srgbClr val="FFFFFF"/>
                </a:solidFill>
                <a:latin typeface="Cambria Math" panose="02040503050406030204" pitchFamily="18" charset="0"/>
                <a:ea typeface="Cambria Math" panose="02040503050406030204" pitchFamily="18" charset="0"/>
              </a:rPr>
              <a:t>, &amp; Rohith </a:t>
            </a:r>
            <a:r>
              <a:rPr lang="en-US" err="1">
                <a:solidFill>
                  <a:srgbClr val="FFFFFF"/>
                </a:solidFill>
                <a:latin typeface="Cambria Math" panose="02040503050406030204" pitchFamily="18" charset="0"/>
                <a:ea typeface="Cambria Math" panose="02040503050406030204" pitchFamily="18" charset="0"/>
              </a:rPr>
              <a:t>Thadela</a:t>
            </a:r>
            <a:endParaRPr lang="en-US">
              <a:solidFill>
                <a:srgbClr val="FFFFFF"/>
              </a:solidFill>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13291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24">
            <a:extLst>
              <a:ext uri="{FF2B5EF4-FFF2-40B4-BE49-F238E27FC236}">
                <a16:creationId xmlns:a16="http://schemas.microsoft.com/office/drawing/2014/main" id="{2550BE34-C2B8-49B8-8519-67A8CAD51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26">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1046746" y="586822"/>
            <a:ext cx="3537285" cy="1645920"/>
          </a:xfrm>
        </p:spPr>
        <p:txBody>
          <a:bodyPr>
            <a:normAutofit/>
          </a:bodyPr>
          <a:lstStyle/>
          <a:p>
            <a:pPr algn="ctr"/>
            <a:r>
              <a:rPr lang="en-US">
                <a:latin typeface="Cambria Math" panose="02040503050406030204" pitchFamily="18" charset="0"/>
                <a:ea typeface="Cambria Math" panose="02040503050406030204" pitchFamily="18" charset="0"/>
              </a:rPr>
              <a:t>Insight 6C</a:t>
            </a:r>
          </a:p>
        </p:txBody>
      </p:sp>
      <p:sp>
        <p:nvSpPr>
          <p:cNvPr id="48" name="Rectangle 28">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30">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8113" y="1405210"/>
            <a:ext cx="146304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Content Placeholder 8">
            <a:extLst>
              <a:ext uri="{FF2B5EF4-FFF2-40B4-BE49-F238E27FC236}">
                <a16:creationId xmlns:a16="http://schemas.microsoft.com/office/drawing/2014/main" id="{FCEC86F5-4434-D3D3-C3A7-47A71C66B1ED}"/>
              </a:ext>
            </a:extLst>
          </p:cNvPr>
          <p:cNvSpPr>
            <a:spLocks noGrp="1"/>
          </p:cNvSpPr>
          <p:nvPr>
            <p:ph idx="1"/>
          </p:nvPr>
        </p:nvSpPr>
        <p:spPr>
          <a:xfrm>
            <a:off x="5351164" y="586822"/>
            <a:ext cx="6002636" cy="1645920"/>
          </a:xfrm>
        </p:spPr>
        <p:txBody>
          <a:bodyPr anchor="ctr">
            <a:normAutofit/>
          </a:bodyPr>
          <a:lstStyle/>
          <a:p>
            <a:r>
              <a:rPr lang="en-US" sz="2000">
                <a:latin typeface="Cambria Math" panose="02040503050406030204" pitchFamily="18" charset="0"/>
                <a:ea typeface="Cambria Math" panose="02040503050406030204" pitchFamily="18" charset="0"/>
              </a:rPr>
              <a:t>Employees with lower levels of environment satisfaction, are more likely to leave the company</a:t>
            </a:r>
          </a:p>
        </p:txBody>
      </p:sp>
      <p:pic>
        <p:nvPicPr>
          <p:cNvPr id="5" name="Content Placeholder 4">
            <a:extLst>
              <a:ext uri="{FF2B5EF4-FFF2-40B4-BE49-F238E27FC236}">
                <a16:creationId xmlns:a16="http://schemas.microsoft.com/office/drawing/2014/main" id="{08823198-A4BA-5846-33D3-7C32F632E88C}"/>
              </a:ext>
            </a:extLst>
          </p:cNvPr>
          <p:cNvPicPr>
            <a:picLocks noChangeAspect="1"/>
          </p:cNvPicPr>
          <p:nvPr/>
        </p:nvPicPr>
        <p:blipFill>
          <a:blip r:embed="rId2">
            <a:extLst>
              <a:ext uri="{28A0092B-C50C-407E-A947-70E740481C1C}">
                <a14:useLocalDpi xmlns:a14="http://schemas.microsoft.com/office/drawing/2010/main" val="0"/>
              </a:ext>
            </a:extLst>
          </a:blip>
          <a:srcRect t="23897" b="23897"/>
          <a:stretch/>
        </p:blipFill>
        <p:spPr>
          <a:xfrm>
            <a:off x="689871" y="2734056"/>
            <a:ext cx="10900650" cy="34838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4497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550BE34-C2B8-49B8-8519-67A8CAD51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1046746" y="586822"/>
            <a:ext cx="3537285" cy="1645920"/>
          </a:xfrm>
        </p:spPr>
        <p:txBody>
          <a:bodyPr>
            <a:normAutofit/>
          </a:bodyPr>
          <a:lstStyle/>
          <a:p>
            <a:pPr algn="ctr"/>
            <a:r>
              <a:rPr lang="en-US">
                <a:latin typeface="Cambria Math" panose="02040503050406030204" pitchFamily="18" charset="0"/>
                <a:ea typeface="Cambria Math" panose="02040503050406030204" pitchFamily="18" charset="0"/>
              </a:rPr>
              <a:t>Insight 7</a:t>
            </a:r>
          </a:p>
        </p:txBody>
      </p:sp>
      <p:sp>
        <p:nvSpPr>
          <p:cNvPr id="29" name="Rectangle 28">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8113" y="1405210"/>
            <a:ext cx="146304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ontent Placeholder 8">
            <a:extLst>
              <a:ext uri="{FF2B5EF4-FFF2-40B4-BE49-F238E27FC236}">
                <a16:creationId xmlns:a16="http://schemas.microsoft.com/office/drawing/2014/main" id="{FCEC86F5-4434-D3D3-C3A7-47A71C66B1ED}"/>
              </a:ext>
            </a:extLst>
          </p:cNvPr>
          <p:cNvSpPr>
            <a:spLocks noGrp="1"/>
          </p:cNvSpPr>
          <p:nvPr>
            <p:ph idx="1"/>
          </p:nvPr>
        </p:nvSpPr>
        <p:spPr>
          <a:xfrm>
            <a:off x="5351164" y="586822"/>
            <a:ext cx="6002636" cy="1645920"/>
          </a:xfrm>
        </p:spPr>
        <p:txBody>
          <a:bodyPr anchor="ctr">
            <a:normAutofit fontScale="92500" lnSpcReduction="20000"/>
          </a:bodyPr>
          <a:lstStyle/>
          <a:p>
            <a:r>
              <a:rPr lang="en-US" sz="1800">
                <a:latin typeface="Cambria Math"/>
                <a:ea typeface="Cambria Math"/>
              </a:rPr>
              <a:t>Employees who stay with the company experience a slight increase in income and age, followed by a parabolic increase and decline in income as they age.</a:t>
            </a:r>
          </a:p>
          <a:p>
            <a:r>
              <a:rPr lang="en-US" sz="1800">
                <a:latin typeface="Cambria Math"/>
                <a:ea typeface="Cambria Math"/>
              </a:rPr>
              <a:t>Those who leave tend to have a gradual income increase with age. A few possibly reasons to leave could be due to job dissatisfaction, ageism, or desire for work-life balance.</a:t>
            </a:r>
          </a:p>
        </p:txBody>
      </p:sp>
      <p:pic>
        <p:nvPicPr>
          <p:cNvPr id="5" name="Content Placeholder 4" descr="Chart, scatter chart&#10;&#10;Description automatically generated">
            <a:extLst>
              <a:ext uri="{FF2B5EF4-FFF2-40B4-BE49-F238E27FC236}">
                <a16:creationId xmlns:a16="http://schemas.microsoft.com/office/drawing/2014/main" id="{08823198-A4BA-5846-33D3-7C32F632E88C}"/>
              </a:ext>
            </a:extLst>
          </p:cNvPr>
          <p:cNvPicPr>
            <a:picLocks noChangeAspect="1"/>
          </p:cNvPicPr>
          <p:nvPr/>
        </p:nvPicPr>
        <p:blipFill>
          <a:blip r:embed="rId2">
            <a:extLst>
              <a:ext uri="{28A0092B-C50C-407E-A947-70E740481C1C}">
                <a14:useLocalDpi xmlns:a14="http://schemas.microsoft.com/office/drawing/2010/main" val="0"/>
              </a:ext>
            </a:extLst>
          </a:blip>
          <a:stretch/>
        </p:blipFill>
        <p:spPr>
          <a:xfrm>
            <a:off x="1038039" y="2738429"/>
            <a:ext cx="10115921" cy="38355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08032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834B2-A429-CB46-6BEF-3AECC8B0797F}"/>
              </a:ext>
            </a:extLst>
          </p:cNvPr>
          <p:cNvSpPr>
            <a:spLocks noGrp="1"/>
          </p:cNvSpPr>
          <p:nvPr>
            <p:ph type="title"/>
          </p:nvPr>
        </p:nvSpPr>
        <p:spPr/>
        <p:txBody>
          <a:bodyPr/>
          <a:lstStyle/>
          <a:p>
            <a:r>
              <a:rPr lang="en-US">
                <a:latin typeface="Cambria Math" panose="02040503050406030204" pitchFamily="18" charset="0"/>
                <a:ea typeface="Cambria Math" panose="02040503050406030204" pitchFamily="18" charset="0"/>
              </a:rPr>
              <a:t>Conclusion</a:t>
            </a:r>
          </a:p>
        </p:txBody>
      </p:sp>
      <p:sp>
        <p:nvSpPr>
          <p:cNvPr id="3" name="Content Placeholder 2">
            <a:extLst>
              <a:ext uri="{FF2B5EF4-FFF2-40B4-BE49-F238E27FC236}">
                <a16:creationId xmlns:a16="http://schemas.microsoft.com/office/drawing/2014/main" id="{FCC34638-3798-E40A-B8EA-8599C92F74A0}"/>
              </a:ext>
            </a:extLst>
          </p:cNvPr>
          <p:cNvSpPr>
            <a:spLocks noGrp="1"/>
          </p:cNvSpPr>
          <p:nvPr>
            <p:ph idx="1"/>
          </p:nvPr>
        </p:nvSpPr>
        <p:spPr>
          <a:xfrm>
            <a:off x="736092" y="2194560"/>
            <a:ext cx="10927080" cy="4114800"/>
          </a:xfrm>
        </p:spPr>
        <p:txBody>
          <a:bodyPr>
            <a:normAutofit/>
          </a:bodyPr>
          <a:lstStyle/>
          <a:p>
            <a:pPr>
              <a:buFont typeface="Wingdings" panose="05000000000000000000" pitchFamily="2" charset="2"/>
              <a:buChar char="v"/>
            </a:pPr>
            <a:r>
              <a:rPr lang="en-US" sz="3200">
                <a:latin typeface="Cambria Math" panose="02040503050406030204" pitchFamily="18" charset="0"/>
                <a:ea typeface="Cambria Math" panose="02040503050406030204" pitchFamily="18" charset="0"/>
              </a:rPr>
              <a:t>The implications of the analysis is as follows:</a:t>
            </a:r>
          </a:p>
          <a:p>
            <a:pPr lvl="1">
              <a:buFont typeface="Wingdings" panose="05000000000000000000" pitchFamily="2" charset="2"/>
              <a:buChar char="v"/>
            </a:pPr>
            <a:r>
              <a:rPr lang="en-US" sz="2800">
                <a:latin typeface="Cambria Math" panose="02040503050406030204" pitchFamily="18" charset="0"/>
                <a:ea typeface="Cambria Math" panose="02040503050406030204" pitchFamily="18" charset="0"/>
              </a:rPr>
              <a:t>HR uses a classification model to evaluate potential hires</a:t>
            </a:r>
          </a:p>
          <a:p>
            <a:pPr lvl="1">
              <a:buFont typeface="Wingdings" panose="05000000000000000000" pitchFamily="2" charset="2"/>
              <a:buChar char="v"/>
            </a:pPr>
            <a:r>
              <a:rPr lang="en-US" sz="2800">
                <a:latin typeface="Cambria Math" panose="02040503050406030204" pitchFamily="18" charset="0"/>
                <a:ea typeface="Cambria Math" panose="02040503050406030204" pitchFamily="18" charset="0"/>
              </a:rPr>
              <a:t>Classification model has an accuracy of 81.02%</a:t>
            </a:r>
          </a:p>
          <a:p>
            <a:pPr lvl="1">
              <a:buFont typeface="Wingdings" panose="05000000000000000000" pitchFamily="2" charset="2"/>
              <a:buChar char="v"/>
            </a:pPr>
            <a:r>
              <a:rPr lang="en-US" sz="2800">
                <a:latin typeface="Cambria Math" panose="02040503050406030204" pitchFamily="18" charset="0"/>
                <a:ea typeface="Cambria Math" panose="02040503050406030204" pitchFamily="18" charset="0"/>
              </a:rPr>
              <a:t>Allows evaluation of what employees wish IBM offered</a:t>
            </a:r>
          </a:p>
          <a:p>
            <a:pPr lvl="1">
              <a:buFont typeface="Wingdings" panose="05000000000000000000" pitchFamily="2" charset="2"/>
              <a:buChar char="v"/>
            </a:pPr>
            <a:r>
              <a:rPr lang="en-US" sz="2800">
                <a:latin typeface="Cambria Math" panose="02040503050406030204" pitchFamily="18" charset="0"/>
                <a:ea typeface="Cambria Math" panose="02040503050406030204" pitchFamily="18" charset="0"/>
              </a:rPr>
              <a:t>Changing benefits package for employees</a:t>
            </a:r>
          </a:p>
          <a:p>
            <a:pPr lvl="1">
              <a:buFont typeface="Wingdings" panose="05000000000000000000" pitchFamily="2" charset="2"/>
              <a:buChar char="v"/>
            </a:pPr>
            <a:r>
              <a:rPr lang="en-US" sz="2800">
                <a:latin typeface="Cambria Math" panose="02040503050406030204" pitchFamily="18" charset="0"/>
                <a:ea typeface="Cambria Math" panose="02040503050406030204" pitchFamily="18" charset="0"/>
              </a:rPr>
              <a:t>Changing work style to accommodate employees’ needs</a:t>
            </a:r>
          </a:p>
        </p:txBody>
      </p:sp>
      <p:pic>
        <p:nvPicPr>
          <p:cNvPr id="5" name="Picture 4" descr="A picture containing text, person&#10;&#10;Description automatically generated">
            <a:extLst>
              <a:ext uri="{FF2B5EF4-FFF2-40B4-BE49-F238E27FC236}">
                <a16:creationId xmlns:a16="http://schemas.microsoft.com/office/drawing/2014/main" id="{57C9C793-E29E-878D-3F15-B69DBCBC8E6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940546" y="118872"/>
            <a:ext cx="2722626" cy="1815084"/>
          </a:xfrm>
          <a:prstGeom prst="rect">
            <a:avLst/>
          </a:prstGeom>
        </p:spPr>
      </p:pic>
    </p:spTree>
    <p:extLst>
      <p:ext uri="{BB962C8B-B14F-4D97-AF65-F5344CB8AC3E}">
        <p14:creationId xmlns:p14="http://schemas.microsoft.com/office/powerpoint/2010/main" val="1406293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F5CB0-C086-EABF-6255-FDC8174B5DCE}"/>
              </a:ext>
            </a:extLst>
          </p:cNvPr>
          <p:cNvSpPr>
            <a:spLocks noGrp="1"/>
          </p:cNvSpPr>
          <p:nvPr>
            <p:ph type="title"/>
          </p:nvPr>
        </p:nvSpPr>
        <p:spPr/>
        <p:txBody>
          <a:bodyPr/>
          <a:lstStyle/>
          <a:p>
            <a:r>
              <a:rPr lang="en-US">
                <a:latin typeface="Cambria Math" panose="02040503050406030204" pitchFamily="18" charset="0"/>
                <a:ea typeface="Cambria Math" panose="02040503050406030204" pitchFamily="18" charset="0"/>
              </a:rPr>
              <a:t>Project Overview &amp; Dataset Description</a:t>
            </a:r>
          </a:p>
        </p:txBody>
      </p:sp>
      <p:sp>
        <p:nvSpPr>
          <p:cNvPr id="3" name="Content Placeholder 2">
            <a:extLst>
              <a:ext uri="{FF2B5EF4-FFF2-40B4-BE49-F238E27FC236}">
                <a16:creationId xmlns:a16="http://schemas.microsoft.com/office/drawing/2014/main" id="{B5916B54-76C4-A0C0-2990-6F26431BC1AE}"/>
              </a:ext>
            </a:extLst>
          </p:cNvPr>
          <p:cNvSpPr>
            <a:spLocks noGrp="1"/>
          </p:cNvSpPr>
          <p:nvPr>
            <p:ph idx="1"/>
          </p:nvPr>
        </p:nvSpPr>
        <p:spPr>
          <a:xfrm>
            <a:off x="472440" y="2478024"/>
            <a:ext cx="11247120" cy="2029968"/>
          </a:xfrm>
        </p:spPr>
        <p:txBody>
          <a:bodyPr anchor="ctr">
            <a:normAutofit lnSpcReduction="10000"/>
          </a:bodyPr>
          <a:lstStyle/>
          <a:p>
            <a:pPr>
              <a:buFont typeface="Wingdings" panose="05000000000000000000" pitchFamily="2" charset="2"/>
              <a:buChar char="v"/>
            </a:pPr>
            <a:r>
              <a:rPr lang="en-US" sz="3600">
                <a:latin typeface="Cambria Math" panose="02040503050406030204" pitchFamily="18" charset="0"/>
                <a:ea typeface="Cambria Math" panose="02040503050406030204" pitchFamily="18" charset="0"/>
              </a:rPr>
              <a:t>Dataset: </a:t>
            </a:r>
            <a:r>
              <a:rPr lang="en-US" sz="3600">
                <a:latin typeface="Cambria Math" panose="02040503050406030204" pitchFamily="18" charset="0"/>
                <a:ea typeface="Cambria Math" panose="02040503050406030204" pitchFamily="18" charset="0"/>
                <a:hlinkClick r:id="rId2"/>
              </a:rPr>
              <a:t>Employee Attrition at IBM</a:t>
            </a:r>
            <a:endParaRPr lang="en-US" sz="3600">
              <a:latin typeface="Cambria Math" panose="02040503050406030204" pitchFamily="18" charset="0"/>
              <a:ea typeface="Cambria Math" panose="02040503050406030204" pitchFamily="18" charset="0"/>
            </a:endParaRPr>
          </a:p>
          <a:p>
            <a:pPr>
              <a:buFont typeface="Wingdings" panose="05000000000000000000" pitchFamily="2" charset="2"/>
              <a:buChar char="v"/>
            </a:pPr>
            <a:r>
              <a:rPr lang="en-US" sz="3600">
                <a:latin typeface="Cambria Math" panose="02040503050406030204" pitchFamily="18" charset="0"/>
                <a:ea typeface="Cambria Math" panose="02040503050406030204" pitchFamily="18" charset="0"/>
              </a:rPr>
              <a:t>What is employee attrition?</a:t>
            </a:r>
          </a:p>
          <a:p>
            <a:pPr>
              <a:buFont typeface="Wingdings" panose="05000000000000000000" pitchFamily="2" charset="2"/>
              <a:buChar char="v"/>
            </a:pPr>
            <a:r>
              <a:rPr lang="en-US" sz="3600">
                <a:latin typeface="Cambria Math" panose="02040503050406030204" pitchFamily="18" charset="0"/>
                <a:ea typeface="Cambria Math" panose="02040503050406030204" pitchFamily="18" charset="0"/>
              </a:rPr>
              <a:t>What does our analysis hope to achieve?</a:t>
            </a:r>
            <a:endParaRPr lang="en-US" sz="3200">
              <a:latin typeface="Cambria Math" panose="02040503050406030204" pitchFamily="18" charset="0"/>
              <a:ea typeface="Cambria Math" panose="02040503050406030204" pitchFamily="18" charset="0"/>
            </a:endParaRPr>
          </a:p>
        </p:txBody>
      </p:sp>
      <p:pic>
        <p:nvPicPr>
          <p:cNvPr id="5" name="Picture 4">
            <a:extLst>
              <a:ext uri="{FF2B5EF4-FFF2-40B4-BE49-F238E27FC236}">
                <a16:creationId xmlns:a16="http://schemas.microsoft.com/office/drawing/2014/main" id="{3FB5AA42-90AF-F1D8-BF08-8B050E3971CD}"/>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8525" r="16600"/>
          <a:stretch/>
        </p:blipFill>
        <p:spPr>
          <a:xfrm>
            <a:off x="8257032" y="4914447"/>
            <a:ext cx="3730752" cy="1591358"/>
          </a:xfrm>
          <a:prstGeom prst="rect">
            <a:avLst/>
          </a:prstGeom>
        </p:spPr>
      </p:pic>
    </p:spTree>
    <p:extLst>
      <p:ext uri="{BB962C8B-B14F-4D97-AF65-F5344CB8AC3E}">
        <p14:creationId xmlns:p14="http://schemas.microsoft.com/office/powerpoint/2010/main" val="1449253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11">
            <a:extLst>
              <a:ext uri="{FF2B5EF4-FFF2-40B4-BE49-F238E27FC236}">
                <a16:creationId xmlns:a16="http://schemas.microsoft.com/office/drawing/2014/main" id="{0288C6B4-AFC3-407F-A595-EFFD38D4C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Freeform: Shape 13">
            <a:extLst>
              <a:ext uri="{FF2B5EF4-FFF2-40B4-BE49-F238E27FC236}">
                <a16:creationId xmlns:a16="http://schemas.microsoft.com/office/drawing/2014/main" id="{CF236821-17FE-429B-8D2C-08E13A64E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Freeform: Shape 15">
            <a:extLst>
              <a:ext uri="{FF2B5EF4-FFF2-40B4-BE49-F238E27FC236}">
                <a16:creationId xmlns:a16="http://schemas.microsoft.com/office/drawing/2014/main" id="{C0BDBCD2-E081-43AB-9119-C55465E59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371094" y="1161288"/>
            <a:ext cx="3438144" cy="1239012"/>
          </a:xfrm>
        </p:spPr>
        <p:txBody>
          <a:bodyPr anchor="ctr">
            <a:normAutofit/>
          </a:bodyPr>
          <a:lstStyle/>
          <a:p>
            <a:pPr algn="ctr"/>
            <a:r>
              <a:rPr lang="en-US">
                <a:latin typeface="Cambria Math" panose="02040503050406030204" pitchFamily="18" charset="0"/>
                <a:ea typeface="Cambria Math" panose="02040503050406030204" pitchFamily="18" charset="0"/>
              </a:rPr>
              <a:t>Insight 1</a:t>
            </a:r>
          </a:p>
        </p:txBody>
      </p:sp>
      <p:sp>
        <p:nvSpPr>
          <p:cNvPr id="11" name="Rectangle 17">
            <a:extLst>
              <a:ext uri="{FF2B5EF4-FFF2-40B4-BE49-F238E27FC236}">
                <a16:creationId xmlns:a16="http://schemas.microsoft.com/office/drawing/2014/main" id="{98E79BE4-34FE-485A-98A5-92CE8F7C4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26546"/>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5893"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ontent Placeholder 8">
            <a:extLst>
              <a:ext uri="{FF2B5EF4-FFF2-40B4-BE49-F238E27FC236}">
                <a16:creationId xmlns:a16="http://schemas.microsoft.com/office/drawing/2014/main" id="{FCEC86F5-4434-D3D3-C3A7-47A71C66B1ED}"/>
              </a:ext>
            </a:extLst>
          </p:cNvPr>
          <p:cNvSpPr>
            <a:spLocks noGrp="1"/>
          </p:cNvSpPr>
          <p:nvPr>
            <p:ph idx="1"/>
          </p:nvPr>
        </p:nvSpPr>
        <p:spPr>
          <a:xfrm>
            <a:off x="371094" y="2718054"/>
            <a:ext cx="3438906" cy="3207258"/>
          </a:xfrm>
        </p:spPr>
        <p:txBody>
          <a:bodyPr anchor="ctr">
            <a:normAutofit/>
          </a:bodyPr>
          <a:lstStyle/>
          <a:p>
            <a:r>
              <a:rPr lang="en-US" sz="2000">
                <a:latin typeface="Cambria Math" panose="02040503050406030204" pitchFamily="18" charset="0"/>
                <a:ea typeface="Cambria Math" panose="02040503050406030204" pitchFamily="18" charset="0"/>
              </a:rPr>
              <a:t>Distance from Home does not contribute to the attrition rate.</a:t>
            </a:r>
          </a:p>
          <a:p>
            <a:r>
              <a:rPr lang="en-US" sz="2000">
                <a:latin typeface="Cambria Math" panose="02040503050406030204" pitchFamily="18" charset="0"/>
                <a:ea typeface="Cambria Math" panose="02040503050406030204" pitchFamily="18" charset="0"/>
              </a:rPr>
              <a:t>The number of employees who left the company based on this factor is too few.</a:t>
            </a:r>
          </a:p>
          <a:p>
            <a:pPr marL="0" indent="0">
              <a:buNone/>
            </a:pPr>
            <a:endParaRPr lang="en-US" sz="2000">
              <a:latin typeface="Cambria Math" panose="02040503050406030204" pitchFamily="18" charset="0"/>
              <a:ea typeface="Cambria Math" panose="02040503050406030204" pitchFamily="18" charset="0"/>
            </a:endParaRPr>
          </a:p>
        </p:txBody>
      </p:sp>
      <p:pic>
        <p:nvPicPr>
          <p:cNvPr id="5" name="Content Placeholder 4" descr="Chart&#10;&#10;Description automatically generated">
            <a:extLst>
              <a:ext uri="{FF2B5EF4-FFF2-40B4-BE49-F238E27FC236}">
                <a16:creationId xmlns:a16="http://schemas.microsoft.com/office/drawing/2014/main" id="{08823198-A4BA-5846-33D3-7C32F632E8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7641" y="1171841"/>
            <a:ext cx="8099646" cy="4514318"/>
          </a:xfrm>
          <a:prstGeom prst="rect">
            <a:avLst/>
          </a:prstGeo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748895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11">
            <a:extLst>
              <a:ext uri="{FF2B5EF4-FFF2-40B4-BE49-F238E27FC236}">
                <a16:creationId xmlns:a16="http://schemas.microsoft.com/office/drawing/2014/main" id="{0288C6B4-AFC3-407F-A595-EFFD38D4C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Freeform: Shape 13">
            <a:extLst>
              <a:ext uri="{FF2B5EF4-FFF2-40B4-BE49-F238E27FC236}">
                <a16:creationId xmlns:a16="http://schemas.microsoft.com/office/drawing/2014/main" id="{CF236821-17FE-429B-8D2C-08E13A64E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Freeform: Shape 15">
            <a:extLst>
              <a:ext uri="{FF2B5EF4-FFF2-40B4-BE49-F238E27FC236}">
                <a16:creationId xmlns:a16="http://schemas.microsoft.com/office/drawing/2014/main" id="{C0BDBCD2-E081-43AB-9119-C55465E59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371094" y="1161288"/>
            <a:ext cx="3438144" cy="1239012"/>
          </a:xfrm>
        </p:spPr>
        <p:txBody>
          <a:bodyPr anchor="ctr">
            <a:normAutofit/>
          </a:bodyPr>
          <a:lstStyle/>
          <a:p>
            <a:pPr algn="ctr"/>
            <a:r>
              <a:rPr lang="en-US">
                <a:latin typeface="Cambria Math" panose="02040503050406030204" pitchFamily="18" charset="0"/>
                <a:ea typeface="Cambria Math" panose="02040503050406030204" pitchFamily="18" charset="0"/>
              </a:rPr>
              <a:t>Insight 2</a:t>
            </a:r>
          </a:p>
        </p:txBody>
      </p:sp>
      <p:sp>
        <p:nvSpPr>
          <p:cNvPr id="11" name="Rectangle 17">
            <a:extLst>
              <a:ext uri="{FF2B5EF4-FFF2-40B4-BE49-F238E27FC236}">
                <a16:creationId xmlns:a16="http://schemas.microsoft.com/office/drawing/2014/main" id="{98E79BE4-34FE-485A-98A5-92CE8F7C4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26546"/>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5893"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ontent Placeholder 8">
            <a:extLst>
              <a:ext uri="{FF2B5EF4-FFF2-40B4-BE49-F238E27FC236}">
                <a16:creationId xmlns:a16="http://schemas.microsoft.com/office/drawing/2014/main" id="{FCEC86F5-4434-D3D3-C3A7-47A71C66B1ED}"/>
              </a:ext>
            </a:extLst>
          </p:cNvPr>
          <p:cNvSpPr>
            <a:spLocks noGrp="1"/>
          </p:cNvSpPr>
          <p:nvPr>
            <p:ph idx="1"/>
          </p:nvPr>
        </p:nvSpPr>
        <p:spPr>
          <a:xfrm>
            <a:off x="371094" y="2718054"/>
            <a:ext cx="3438906" cy="3207258"/>
          </a:xfrm>
        </p:spPr>
        <p:txBody>
          <a:bodyPr anchor="ctr">
            <a:normAutofit/>
          </a:bodyPr>
          <a:lstStyle/>
          <a:p>
            <a:r>
              <a:rPr lang="en-US" sz="2000">
                <a:latin typeface="Cambria Math" panose="02040503050406030204" pitchFamily="18" charset="0"/>
                <a:ea typeface="Cambria Math" panose="02040503050406030204" pitchFamily="18" charset="0"/>
              </a:rPr>
              <a:t>Employees with Bachelor’s Degrees are leaving the company more so than others.</a:t>
            </a:r>
            <a:endParaRPr lang="en-US" sz="1600">
              <a:latin typeface="Cambria Math" panose="02040503050406030204" pitchFamily="18" charset="0"/>
              <a:ea typeface="Cambria Math" panose="02040503050406030204" pitchFamily="18" charset="0"/>
            </a:endParaRPr>
          </a:p>
        </p:txBody>
      </p:sp>
      <p:pic>
        <p:nvPicPr>
          <p:cNvPr id="5" name="Content Placeholder 4">
            <a:extLst>
              <a:ext uri="{FF2B5EF4-FFF2-40B4-BE49-F238E27FC236}">
                <a16:creationId xmlns:a16="http://schemas.microsoft.com/office/drawing/2014/main" id="{08823198-A4BA-5846-33D3-7C32F632E88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052316" y="1064754"/>
            <a:ext cx="7982179" cy="4728491"/>
          </a:xfrm>
          <a:prstGeom prst="rect">
            <a:avLst/>
          </a:prstGeo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23842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24">
            <a:extLst>
              <a:ext uri="{FF2B5EF4-FFF2-40B4-BE49-F238E27FC236}">
                <a16:creationId xmlns:a16="http://schemas.microsoft.com/office/drawing/2014/main" id="{2550BE34-C2B8-49B8-8519-67A8CAD51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26">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1046746" y="586822"/>
            <a:ext cx="3537285" cy="1645920"/>
          </a:xfrm>
        </p:spPr>
        <p:txBody>
          <a:bodyPr>
            <a:normAutofit/>
          </a:bodyPr>
          <a:lstStyle/>
          <a:p>
            <a:pPr algn="ctr"/>
            <a:r>
              <a:rPr lang="en-US">
                <a:latin typeface="Cambria Math" panose="02040503050406030204" pitchFamily="18" charset="0"/>
                <a:ea typeface="Cambria Math" panose="02040503050406030204" pitchFamily="18" charset="0"/>
              </a:rPr>
              <a:t>Insight 3</a:t>
            </a:r>
          </a:p>
        </p:txBody>
      </p:sp>
      <p:sp>
        <p:nvSpPr>
          <p:cNvPr id="48" name="Rectangle 28">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30">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8113" y="1405210"/>
            <a:ext cx="146304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Content Placeholder 8">
            <a:extLst>
              <a:ext uri="{FF2B5EF4-FFF2-40B4-BE49-F238E27FC236}">
                <a16:creationId xmlns:a16="http://schemas.microsoft.com/office/drawing/2014/main" id="{FCEC86F5-4434-D3D3-C3A7-47A71C66B1ED}"/>
              </a:ext>
            </a:extLst>
          </p:cNvPr>
          <p:cNvSpPr>
            <a:spLocks noGrp="1"/>
          </p:cNvSpPr>
          <p:nvPr>
            <p:ph idx="1"/>
          </p:nvPr>
        </p:nvSpPr>
        <p:spPr>
          <a:xfrm>
            <a:off x="5351164" y="586822"/>
            <a:ext cx="6002636" cy="1645920"/>
          </a:xfrm>
        </p:spPr>
        <p:txBody>
          <a:bodyPr anchor="ctr">
            <a:normAutofit/>
          </a:bodyPr>
          <a:lstStyle/>
          <a:p>
            <a:r>
              <a:rPr lang="en-US" sz="2000">
                <a:latin typeface="Cambria Math" panose="02040503050406030204" pitchFamily="18" charset="0"/>
                <a:ea typeface="Cambria Math" panose="02040503050406030204" pitchFamily="18" charset="0"/>
              </a:rPr>
              <a:t>Employees in the Research &amp; Development are leaving the company are leaving the company at a lower rate.</a:t>
            </a:r>
          </a:p>
        </p:txBody>
      </p:sp>
      <p:pic>
        <p:nvPicPr>
          <p:cNvPr id="3" name="Content Placeholder 8" descr="Chart, pie chart&#10;&#10;Description automatically generated">
            <a:extLst>
              <a:ext uri="{FF2B5EF4-FFF2-40B4-BE49-F238E27FC236}">
                <a16:creationId xmlns:a16="http://schemas.microsoft.com/office/drawing/2014/main" id="{91CC3B55-90E2-28C2-1BD1-02821B9C0C5E}"/>
              </a:ext>
            </a:extLst>
          </p:cNvPr>
          <p:cNvPicPr>
            <a:picLocks noChangeAspect="1"/>
          </p:cNvPicPr>
          <p:nvPr/>
        </p:nvPicPr>
        <p:blipFill rotWithShape="1">
          <a:blip r:embed="rId2">
            <a:extLst>
              <a:ext uri="{28A0092B-C50C-407E-A947-70E740481C1C}">
                <a14:useLocalDpi xmlns:a14="http://schemas.microsoft.com/office/drawing/2010/main" val="0"/>
              </a:ext>
            </a:extLst>
          </a:blip>
          <a:srcRect t="10621" b="10558"/>
          <a:stretch/>
        </p:blipFill>
        <p:spPr>
          <a:xfrm>
            <a:off x="1056776" y="2676139"/>
            <a:ext cx="10078448" cy="385421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60999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11">
            <a:extLst>
              <a:ext uri="{FF2B5EF4-FFF2-40B4-BE49-F238E27FC236}">
                <a16:creationId xmlns:a16="http://schemas.microsoft.com/office/drawing/2014/main" id="{0288C6B4-AFC3-407F-A595-EFFD38D4C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Freeform: Shape 13">
            <a:extLst>
              <a:ext uri="{FF2B5EF4-FFF2-40B4-BE49-F238E27FC236}">
                <a16:creationId xmlns:a16="http://schemas.microsoft.com/office/drawing/2014/main" id="{CF236821-17FE-429B-8D2C-08E13A64E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Freeform: Shape 15">
            <a:extLst>
              <a:ext uri="{FF2B5EF4-FFF2-40B4-BE49-F238E27FC236}">
                <a16:creationId xmlns:a16="http://schemas.microsoft.com/office/drawing/2014/main" id="{C0BDBCD2-E081-43AB-9119-C55465E59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371094" y="1161288"/>
            <a:ext cx="3438144" cy="1239012"/>
          </a:xfrm>
        </p:spPr>
        <p:txBody>
          <a:bodyPr anchor="ctr">
            <a:normAutofit/>
          </a:bodyPr>
          <a:lstStyle/>
          <a:p>
            <a:pPr algn="ctr"/>
            <a:r>
              <a:rPr lang="en-US">
                <a:latin typeface="Cambria Math" panose="02040503050406030204" pitchFamily="18" charset="0"/>
                <a:ea typeface="Cambria Math" panose="02040503050406030204" pitchFamily="18" charset="0"/>
              </a:rPr>
              <a:t>Insight 4</a:t>
            </a:r>
          </a:p>
        </p:txBody>
      </p:sp>
      <p:sp>
        <p:nvSpPr>
          <p:cNvPr id="11" name="Rectangle 17">
            <a:extLst>
              <a:ext uri="{FF2B5EF4-FFF2-40B4-BE49-F238E27FC236}">
                <a16:creationId xmlns:a16="http://schemas.microsoft.com/office/drawing/2014/main" id="{98E79BE4-34FE-485A-98A5-92CE8F7C4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26546"/>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5893"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ontent Placeholder 8">
            <a:extLst>
              <a:ext uri="{FF2B5EF4-FFF2-40B4-BE49-F238E27FC236}">
                <a16:creationId xmlns:a16="http://schemas.microsoft.com/office/drawing/2014/main" id="{FCEC86F5-4434-D3D3-C3A7-47A71C66B1ED}"/>
              </a:ext>
            </a:extLst>
          </p:cNvPr>
          <p:cNvSpPr>
            <a:spLocks noGrp="1"/>
          </p:cNvSpPr>
          <p:nvPr>
            <p:ph idx="1"/>
          </p:nvPr>
        </p:nvSpPr>
        <p:spPr>
          <a:xfrm>
            <a:off x="371094" y="2718054"/>
            <a:ext cx="3438906" cy="3207258"/>
          </a:xfrm>
        </p:spPr>
        <p:txBody>
          <a:bodyPr anchor="ctr">
            <a:normAutofit/>
          </a:bodyPr>
          <a:lstStyle/>
          <a:p>
            <a:r>
              <a:rPr lang="en-US" sz="2000">
                <a:solidFill>
                  <a:srgbClr val="000000"/>
                </a:solidFill>
                <a:latin typeface="Cambria Math"/>
                <a:ea typeface="Cambria Math"/>
                <a:cs typeface="+mn-lt"/>
              </a:rPr>
              <a:t>Employees who worked at 0 or 1 companies before IBM are of a higher count of leaving the company</a:t>
            </a:r>
            <a:endParaRPr lang="en-US" sz="2000">
              <a:solidFill>
                <a:srgbClr val="000000"/>
              </a:solidFill>
              <a:latin typeface="Cambria Math"/>
              <a:ea typeface="Cambria Math"/>
            </a:endParaRPr>
          </a:p>
          <a:p>
            <a:pPr lvl="1"/>
            <a:r>
              <a:rPr lang="en-US" sz="1800">
                <a:latin typeface="Cambria Math"/>
                <a:ea typeface="Cambria Math"/>
              </a:rPr>
              <a:t>Reflects on Education Level reasoning</a:t>
            </a:r>
          </a:p>
        </p:txBody>
      </p:sp>
      <p:pic>
        <p:nvPicPr>
          <p:cNvPr id="5" name="Content Placeholder 4">
            <a:extLst>
              <a:ext uri="{FF2B5EF4-FFF2-40B4-BE49-F238E27FC236}">
                <a16:creationId xmlns:a16="http://schemas.microsoft.com/office/drawing/2014/main" id="{08823198-A4BA-5846-33D3-7C32F632E88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052316" y="1047422"/>
            <a:ext cx="8040697" cy="4763156"/>
          </a:xfrm>
          <a:prstGeom prst="rect">
            <a:avLst/>
          </a:prstGeo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48177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11">
            <a:extLst>
              <a:ext uri="{FF2B5EF4-FFF2-40B4-BE49-F238E27FC236}">
                <a16:creationId xmlns:a16="http://schemas.microsoft.com/office/drawing/2014/main" id="{0288C6B4-AFC3-407F-A595-EFFD38D4C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Freeform: Shape 13">
            <a:extLst>
              <a:ext uri="{FF2B5EF4-FFF2-40B4-BE49-F238E27FC236}">
                <a16:creationId xmlns:a16="http://schemas.microsoft.com/office/drawing/2014/main" id="{CF236821-17FE-429B-8D2C-08E13A64E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Freeform: Shape 15">
            <a:extLst>
              <a:ext uri="{FF2B5EF4-FFF2-40B4-BE49-F238E27FC236}">
                <a16:creationId xmlns:a16="http://schemas.microsoft.com/office/drawing/2014/main" id="{C0BDBCD2-E081-43AB-9119-C55465E59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371094" y="1161288"/>
            <a:ext cx="3438144" cy="1239012"/>
          </a:xfrm>
        </p:spPr>
        <p:txBody>
          <a:bodyPr anchor="ctr">
            <a:normAutofit/>
          </a:bodyPr>
          <a:lstStyle/>
          <a:p>
            <a:pPr algn="ctr"/>
            <a:r>
              <a:rPr lang="en-US">
                <a:latin typeface="Cambria Math" panose="02040503050406030204" pitchFamily="18" charset="0"/>
                <a:ea typeface="Cambria Math" panose="02040503050406030204" pitchFamily="18" charset="0"/>
              </a:rPr>
              <a:t>Insight 5</a:t>
            </a:r>
          </a:p>
        </p:txBody>
      </p:sp>
      <p:sp>
        <p:nvSpPr>
          <p:cNvPr id="11" name="Rectangle 17">
            <a:extLst>
              <a:ext uri="{FF2B5EF4-FFF2-40B4-BE49-F238E27FC236}">
                <a16:creationId xmlns:a16="http://schemas.microsoft.com/office/drawing/2014/main" id="{98E79BE4-34FE-485A-98A5-92CE8F7C4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26546"/>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5893"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ontent Placeholder 8">
            <a:extLst>
              <a:ext uri="{FF2B5EF4-FFF2-40B4-BE49-F238E27FC236}">
                <a16:creationId xmlns:a16="http://schemas.microsoft.com/office/drawing/2014/main" id="{FCEC86F5-4434-D3D3-C3A7-47A71C66B1ED}"/>
              </a:ext>
            </a:extLst>
          </p:cNvPr>
          <p:cNvSpPr>
            <a:spLocks noGrp="1"/>
          </p:cNvSpPr>
          <p:nvPr>
            <p:ph idx="1"/>
          </p:nvPr>
        </p:nvSpPr>
        <p:spPr>
          <a:xfrm>
            <a:off x="371094" y="2718054"/>
            <a:ext cx="3438906" cy="3207258"/>
          </a:xfrm>
        </p:spPr>
        <p:txBody>
          <a:bodyPr anchor="ctr">
            <a:normAutofit/>
          </a:bodyPr>
          <a:lstStyle/>
          <a:p>
            <a:r>
              <a:rPr lang="en-US" sz="2000">
                <a:latin typeface="Cambria Math" panose="02040503050406030204" pitchFamily="18" charset="0"/>
                <a:ea typeface="Cambria Math" panose="02040503050406030204" pitchFamily="18" charset="0"/>
              </a:rPr>
              <a:t>Employees who have worked with the company between 0 and 10 years are of a higher count to leave the company</a:t>
            </a:r>
          </a:p>
          <a:p>
            <a:pPr lvl="1"/>
            <a:r>
              <a:rPr lang="en-US" sz="1800">
                <a:latin typeface="Cambria Math" panose="02040503050406030204" pitchFamily="18" charset="0"/>
                <a:ea typeface="Cambria Math" panose="02040503050406030204" pitchFamily="18" charset="0"/>
              </a:rPr>
              <a:t>Reflects on the Education Level reasoning</a:t>
            </a:r>
          </a:p>
        </p:txBody>
      </p:sp>
      <p:pic>
        <p:nvPicPr>
          <p:cNvPr id="5" name="Content Placeholder 4">
            <a:extLst>
              <a:ext uri="{FF2B5EF4-FFF2-40B4-BE49-F238E27FC236}">
                <a16:creationId xmlns:a16="http://schemas.microsoft.com/office/drawing/2014/main" id="{08823198-A4BA-5846-33D3-7C32F632E88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052316" y="1047422"/>
            <a:ext cx="8040697" cy="4763155"/>
          </a:xfrm>
          <a:prstGeom prst="rect">
            <a:avLst/>
          </a:prstGeom>
          <a:solidFill>
            <a:srgbClr val="FFFFFF">
              <a:shade val="85000"/>
            </a:srgbClr>
          </a:solidFill>
          <a:ln w="88900" cap="sq">
            <a:solidFill>
              <a:schemeClr val="bg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985545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24">
            <a:extLst>
              <a:ext uri="{FF2B5EF4-FFF2-40B4-BE49-F238E27FC236}">
                <a16:creationId xmlns:a16="http://schemas.microsoft.com/office/drawing/2014/main" id="{2550BE34-C2B8-49B8-8519-67A8CAD51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26">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1046746" y="586822"/>
            <a:ext cx="3537285" cy="1645920"/>
          </a:xfrm>
        </p:spPr>
        <p:txBody>
          <a:bodyPr>
            <a:normAutofit/>
          </a:bodyPr>
          <a:lstStyle/>
          <a:p>
            <a:pPr algn="ctr"/>
            <a:r>
              <a:rPr lang="en-US">
                <a:latin typeface="Cambria Math" panose="02040503050406030204" pitchFamily="18" charset="0"/>
                <a:ea typeface="Cambria Math" panose="02040503050406030204" pitchFamily="18" charset="0"/>
              </a:rPr>
              <a:t>Insight 6A</a:t>
            </a:r>
          </a:p>
        </p:txBody>
      </p:sp>
      <p:sp>
        <p:nvSpPr>
          <p:cNvPr id="48" name="Rectangle 28">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30">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8113" y="1405210"/>
            <a:ext cx="146304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Content Placeholder 8">
            <a:extLst>
              <a:ext uri="{FF2B5EF4-FFF2-40B4-BE49-F238E27FC236}">
                <a16:creationId xmlns:a16="http://schemas.microsoft.com/office/drawing/2014/main" id="{FCEC86F5-4434-D3D3-C3A7-47A71C66B1ED}"/>
              </a:ext>
            </a:extLst>
          </p:cNvPr>
          <p:cNvSpPr>
            <a:spLocks noGrp="1"/>
          </p:cNvSpPr>
          <p:nvPr>
            <p:ph idx="1"/>
          </p:nvPr>
        </p:nvSpPr>
        <p:spPr>
          <a:xfrm>
            <a:off x="5351164" y="586822"/>
            <a:ext cx="6002636" cy="1645920"/>
          </a:xfrm>
        </p:spPr>
        <p:txBody>
          <a:bodyPr anchor="ctr">
            <a:normAutofit/>
          </a:bodyPr>
          <a:lstStyle/>
          <a:p>
            <a:r>
              <a:rPr lang="en-US" sz="2000">
                <a:latin typeface="Cambria Math" panose="02040503050406030204" pitchFamily="18" charset="0"/>
                <a:ea typeface="Cambria Math" panose="02040503050406030204" pitchFamily="18" charset="0"/>
              </a:rPr>
              <a:t>Employees with lower levels of job satisfaction, are more likely to leave the company</a:t>
            </a:r>
          </a:p>
        </p:txBody>
      </p:sp>
      <p:pic>
        <p:nvPicPr>
          <p:cNvPr id="5" name="Content Placeholder 4" descr="Graphical user interface, chart, pie chart&#10;&#10;Description automatically generated">
            <a:extLst>
              <a:ext uri="{FF2B5EF4-FFF2-40B4-BE49-F238E27FC236}">
                <a16:creationId xmlns:a16="http://schemas.microsoft.com/office/drawing/2014/main" id="{08823198-A4BA-5846-33D3-7C32F632E88C}"/>
              </a:ext>
            </a:extLst>
          </p:cNvPr>
          <p:cNvPicPr>
            <a:picLocks noChangeAspect="1"/>
          </p:cNvPicPr>
          <p:nvPr/>
        </p:nvPicPr>
        <p:blipFill rotWithShape="1">
          <a:blip r:embed="rId3">
            <a:extLst>
              <a:ext uri="{28A0092B-C50C-407E-A947-70E740481C1C}">
                <a14:useLocalDpi xmlns:a14="http://schemas.microsoft.com/office/drawing/2010/main" val="0"/>
              </a:ext>
            </a:extLst>
          </a:blip>
          <a:srcRect t="23955" b="23840"/>
          <a:stretch/>
        </p:blipFill>
        <p:spPr>
          <a:xfrm>
            <a:off x="689871" y="2734056"/>
            <a:ext cx="10900650" cy="34838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7489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24">
            <a:extLst>
              <a:ext uri="{FF2B5EF4-FFF2-40B4-BE49-F238E27FC236}">
                <a16:creationId xmlns:a16="http://schemas.microsoft.com/office/drawing/2014/main" id="{2550BE34-C2B8-49B8-8519-67A8CAD51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Rectangle 26">
            <a:extLst>
              <a:ext uri="{FF2B5EF4-FFF2-40B4-BE49-F238E27FC236}">
                <a16:creationId xmlns:a16="http://schemas.microsoft.com/office/drawing/2014/main" id="{A7457DD9-5A45-400A-AB4B-4B4EDECA25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23EE38E-59B6-24A4-4473-6C4B24A624FA}"/>
              </a:ext>
            </a:extLst>
          </p:cNvPr>
          <p:cNvSpPr>
            <a:spLocks noGrp="1"/>
          </p:cNvSpPr>
          <p:nvPr>
            <p:ph type="title"/>
          </p:nvPr>
        </p:nvSpPr>
        <p:spPr>
          <a:xfrm>
            <a:off x="1046746" y="586822"/>
            <a:ext cx="3537285" cy="1645920"/>
          </a:xfrm>
        </p:spPr>
        <p:txBody>
          <a:bodyPr>
            <a:normAutofit/>
          </a:bodyPr>
          <a:lstStyle/>
          <a:p>
            <a:pPr algn="ctr"/>
            <a:r>
              <a:rPr lang="en-US">
                <a:latin typeface="Cambria Math" panose="02040503050406030204" pitchFamily="18" charset="0"/>
                <a:ea typeface="Cambria Math" panose="02040503050406030204" pitchFamily="18" charset="0"/>
              </a:rPr>
              <a:t>Insight 6B</a:t>
            </a:r>
          </a:p>
        </p:txBody>
      </p:sp>
      <p:sp>
        <p:nvSpPr>
          <p:cNvPr id="48" name="Rectangle 28">
            <a:extLst>
              <a:ext uri="{FF2B5EF4-FFF2-40B4-BE49-F238E27FC236}">
                <a16:creationId xmlns:a16="http://schemas.microsoft.com/office/drawing/2014/main" id="{441CF7D6-A660-431A-B0BB-140A0D555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Rectangle 30">
            <a:extLst>
              <a:ext uri="{FF2B5EF4-FFF2-40B4-BE49-F238E27FC236}">
                <a16:creationId xmlns:a16="http://schemas.microsoft.com/office/drawing/2014/main" id="{0570A85B-3810-4F95-97B0-CBF4CCDB3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8113" y="1405210"/>
            <a:ext cx="1463040" cy="9144"/>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0" name="Content Placeholder 8">
            <a:extLst>
              <a:ext uri="{FF2B5EF4-FFF2-40B4-BE49-F238E27FC236}">
                <a16:creationId xmlns:a16="http://schemas.microsoft.com/office/drawing/2014/main" id="{FCEC86F5-4434-D3D3-C3A7-47A71C66B1ED}"/>
              </a:ext>
            </a:extLst>
          </p:cNvPr>
          <p:cNvSpPr>
            <a:spLocks noGrp="1"/>
          </p:cNvSpPr>
          <p:nvPr>
            <p:ph idx="1"/>
          </p:nvPr>
        </p:nvSpPr>
        <p:spPr>
          <a:xfrm>
            <a:off x="5351164" y="586822"/>
            <a:ext cx="6002636" cy="1645920"/>
          </a:xfrm>
        </p:spPr>
        <p:txBody>
          <a:bodyPr anchor="ctr">
            <a:normAutofit/>
          </a:bodyPr>
          <a:lstStyle/>
          <a:p>
            <a:r>
              <a:rPr lang="en-US" sz="2000">
                <a:latin typeface="Cambria Math" panose="02040503050406030204" pitchFamily="18" charset="0"/>
                <a:ea typeface="Cambria Math" panose="02040503050406030204" pitchFamily="18" charset="0"/>
              </a:rPr>
              <a:t>Employees with lower ratings of work-life balance are more likely to leave the company</a:t>
            </a:r>
          </a:p>
          <a:p>
            <a:r>
              <a:rPr lang="en-US" sz="2000">
                <a:latin typeface="Cambria Math" panose="02040503050406030204" pitchFamily="18" charset="0"/>
                <a:ea typeface="Cambria Math" panose="02040503050406030204" pitchFamily="18" charset="0"/>
              </a:rPr>
              <a:t>Employees rating work-life balance with 4 may have left the company because of external factors</a:t>
            </a:r>
          </a:p>
        </p:txBody>
      </p:sp>
      <p:pic>
        <p:nvPicPr>
          <p:cNvPr id="5" name="Content Placeholder 4">
            <a:extLst>
              <a:ext uri="{FF2B5EF4-FFF2-40B4-BE49-F238E27FC236}">
                <a16:creationId xmlns:a16="http://schemas.microsoft.com/office/drawing/2014/main" id="{08823198-A4BA-5846-33D3-7C32F632E88C}"/>
              </a:ext>
            </a:extLst>
          </p:cNvPr>
          <p:cNvPicPr>
            <a:picLocks noChangeAspect="1"/>
          </p:cNvPicPr>
          <p:nvPr/>
        </p:nvPicPr>
        <p:blipFill>
          <a:blip r:embed="rId3">
            <a:extLst>
              <a:ext uri="{28A0092B-C50C-407E-A947-70E740481C1C}">
                <a14:useLocalDpi xmlns:a14="http://schemas.microsoft.com/office/drawing/2010/main" val="0"/>
              </a:ext>
            </a:extLst>
          </a:blip>
          <a:srcRect t="23897" b="23897"/>
          <a:stretch/>
        </p:blipFill>
        <p:spPr>
          <a:xfrm>
            <a:off x="689871" y="2734056"/>
            <a:ext cx="10900650" cy="34838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75192437"/>
      </p:ext>
    </p:extLst>
  </p:cSld>
  <p:clrMapOvr>
    <a:masterClrMapping/>
  </p:clrMapOvr>
</p:sld>
</file>

<file path=ppt/theme/theme1.xml><?xml version="1.0" encoding="utf-8"?>
<a:theme xmlns:a="http://schemas.openxmlformats.org/drawingml/2006/main" name="AccentBoxVTI">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venir">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cab72ce-50ad-4aec-a6b5-7cf4d43c448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54DC1D624E7594585903F729128265B" ma:contentTypeVersion="14" ma:contentTypeDescription="Create a new document." ma:contentTypeScope="" ma:versionID="ea339f4bc6dd303609cc56534b18a254">
  <xsd:schema xmlns:xsd="http://www.w3.org/2001/XMLSchema" xmlns:xs="http://www.w3.org/2001/XMLSchema" xmlns:p="http://schemas.microsoft.com/office/2006/metadata/properties" xmlns:ns3="6ea79c7b-2e8e-44b4-8f9c-b52300ada7fc" xmlns:ns4="dcab72ce-50ad-4aec-a6b5-7cf4d43c448f" targetNamespace="http://schemas.microsoft.com/office/2006/metadata/properties" ma:root="true" ma:fieldsID="f2243ff68dbe419b612980619470c78d" ns3:_="" ns4:_="">
    <xsd:import namespace="6ea79c7b-2e8e-44b4-8f9c-b52300ada7fc"/>
    <xsd:import namespace="dcab72ce-50ad-4aec-a6b5-7cf4d43c448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Tags" minOccurs="0"/>
                <xsd:element ref="ns4:MediaServiceAutoKeyPoints" minOccurs="0"/>
                <xsd:element ref="ns4:MediaServiceKeyPoints" minOccurs="0"/>
                <xsd:element ref="ns4:MediaServiceOCR" minOccurs="0"/>
                <xsd:element ref="ns4:MediaServiceGenerationTime" minOccurs="0"/>
                <xsd:element ref="ns4:MediaServiceEventHashCode"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a79c7b-2e8e-44b4-8f9c-b52300ada7f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ab72ce-50ad-4aec-a6b5-7cf4d43c448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9F7E66-D2DB-41F0-B094-CC5B8CB323F9}">
  <ds:schemaRefs>
    <ds:schemaRef ds:uri="6ea79c7b-2e8e-44b4-8f9c-b52300ada7fc"/>
    <ds:schemaRef ds:uri="dcab72ce-50ad-4aec-a6b5-7cf4d43c448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6123509-EAE1-47FB-AA6B-8C97E638706C}">
  <ds:schemaRefs>
    <ds:schemaRef ds:uri="6ea79c7b-2e8e-44b4-8f9c-b52300ada7fc"/>
    <ds:schemaRef ds:uri="dcab72ce-50ad-4aec-a6b5-7cf4d43c448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4CBFAFE-89B5-4DF4-AD68-90FF1FF7D7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2</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AccentBoxVTI</vt:lpstr>
      <vt:lpstr>Examining Employee Attrition at IBM</vt:lpstr>
      <vt:lpstr>Project Overview &amp; Dataset Description</vt:lpstr>
      <vt:lpstr>Insight 1</vt:lpstr>
      <vt:lpstr>Insight 2</vt:lpstr>
      <vt:lpstr>Insight 3</vt:lpstr>
      <vt:lpstr>Insight 4</vt:lpstr>
      <vt:lpstr>Insight 5</vt:lpstr>
      <vt:lpstr>Insight 6A</vt:lpstr>
      <vt:lpstr>Insight 6B</vt:lpstr>
      <vt:lpstr>Insight 6C</vt:lpstr>
      <vt:lpstr>Insight 7</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Examining Employee Attrition at IBM</dc:title>
  <dc:creator>Navneeth, Akash</dc:creator>
  <cp:revision>1</cp:revision>
  <dcterms:created xsi:type="dcterms:W3CDTF">2023-04-19T18:28:58Z</dcterms:created>
  <dcterms:modified xsi:type="dcterms:W3CDTF">2023-04-26T06:58:03Z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0x010100F54DC1D624E7594585903F729128265B</vt:lpwstr>
  </property>
</Properties>
</file>