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256" r:id="rId5"/>
    <p:sldId id="257" r:id="rId6"/>
    <p:sldId id="258" r:id="rId7"/>
    <p:sldId id="262" r:id="rId8"/>
    <p:sldId id="263" r:id="rId9"/>
    <p:sldId id="264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22453-35EC-4F9F-8036-3C6876FBA25C}" v="381" dt="2023-05-03T23:16:48.078"/>
    <p1510:client id="{79486C67-EF97-F143-8993-479DC143315D}" vWet="2" dt="2023-05-03T21:55:51.160"/>
    <p1510:client id="{913976ED-9FDD-3C44-B77C-6F8F85BB5B6A}" v="18" dt="2023-05-04T00:05:25.126"/>
    <p1510:client id="{AECBA1E5-1F74-6B1F-CEA6-8E79DE3A27EA}" v="871" dt="2023-05-03T16:41:54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84" d="100"/>
          <a:sy n="84" d="100"/>
        </p:scale>
        <p:origin x="19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nsipatel\Desktop\ITSS%204352.002%20-%20Group%20proj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chemeClr val="tx1"/>
                </a:solidFill>
              </a:rPr>
              <a:t>Yahoo</a:t>
            </a:r>
            <a:r>
              <a:rPr lang="en-US" sz="1600" baseline="0">
                <a:solidFill>
                  <a:schemeClr val="tx1"/>
                </a:solidFill>
              </a:rPr>
              <a:t> - US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Campaign!$C$85:$C$103</c:f>
              <c:numCache>
                <c:formatCode>General</c:formatCode>
                <c:ptCount val="19"/>
                <c:pt idx="0">
                  <c:v>23.734204889152998</c:v>
                </c:pt>
                <c:pt idx="1">
                  <c:v>0</c:v>
                </c:pt>
                <c:pt idx="2">
                  <c:v>0.52910052910052896</c:v>
                </c:pt>
                <c:pt idx="3">
                  <c:v>0.193050193050193</c:v>
                </c:pt>
                <c:pt idx="4">
                  <c:v>16.6666666666667</c:v>
                </c:pt>
                <c:pt idx="5">
                  <c:v>0</c:v>
                </c:pt>
                <c:pt idx="6">
                  <c:v>1.16279069767442</c:v>
                </c:pt>
                <c:pt idx="7">
                  <c:v>0</c:v>
                </c:pt>
                <c:pt idx="8">
                  <c:v>136.3636363636364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11.01010101010101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51.559445379305302</c:v>
                </c:pt>
                <c:pt idx="18">
                  <c:v>920.07797270955166</c:v>
                </c:pt>
              </c:numCache>
            </c:numRef>
          </c:xVal>
          <c:yVal>
            <c:numRef>
              <c:f>Campaign!$D$85:$D$103</c:f>
              <c:numCache>
                <c:formatCode>General</c:formatCode>
                <c:ptCount val="19"/>
                <c:pt idx="0">
                  <c:v>339.25723988135996</c:v>
                </c:pt>
                <c:pt idx="1">
                  <c:v>139.21347391356986</c:v>
                </c:pt>
                <c:pt idx="2">
                  <c:v>95.955821111982942</c:v>
                </c:pt>
                <c:pt idx="3">
                  <c:v>0.35897933443290997</c:v>
                </c:pt>
                <c:pt idx="4">
                  <c:v>796.75167030763032</c:v>
                </c:pt>
                <c:pt idx="5">
                  <c:v>749.32938889405852</c:v>
                </c:pt>
                <c:pt idx="6">
                  <c:v>1623.3291287884415</c:v>
                </c:pt>
                <c:pt idx="7">
                  <c:v>141.73041259275794</c:v>
                </c:pt>
                <c:pt idx="8">
                  <c:v>336.70008939148272</c:v>
                </c:pt>
                <c:pt idx="9">
                  <c:v>354.44380965190618</c:v>
                </c:pt>
                <c:pt idx="10">
                  <c:v>489.9879569666864</c:v>
                </c:pt>
                <c:pt idx="11">
                  <c:v>1094.4073735245024</c:v>
                </c:pt>
                <c:pt idx="12">
                  <c:v>491.90522462395705</c:v>
                </c:pt>
                <c:pt idx="13">
                  <c:v>931.52664449496353</c:v>
                </c:pt>
                <c:pt idx="14">
                  <c:v>457.47630806737482</c:v>
                </c:pt>
                <c:pt idx="15">
                  <c:v>603.40537168360947</c:v>
                </c:pt>
                <c:pt idx="16">
                  <c:v>100</c:v>
                </c:pt>
                <c:pt idx="17">
                  <c:v>388.84219744555361</c:v>
                </c:pt>
                <c:pt idx="18">
                  <c:v>1062.8557593439177</c:v>
                </c:pt>
              </c:numCache>
            </c:numRef>
          </c:yVal>
          <c:bubbleSize>
            <c:numRef>
              <c:f>Campaign!$E$85:$E$103</c:f>
              <c:numCache>
                <c:formatCode>General</c:formatCode>
                <c:ptCount val="19"/>
                <c:pt idx="0">
                  <c:v>2.9061759380115747E-2</c:v>
                </c:pt>
                <c:pt idx="1">
                  <c:v>0</c:v>
                </c:pt>
                <c:pt idx="2">
                  <c:v>6.6498204548477236E-5</c:v>
                </c:pt>
                <c:pt idx="3">
                  <c:v>6.9301029813303061E-6</c:v>
                </c:pt>
                <c:pt idx="4">
                  <c:v>2.8169014084507052E-3</c:v>
                </c:pt>
                <c:pt idx="5">
                  <c:v>0</c:v>
                </c:pt>
                <c:pt idx="6">
                  <c:v>8.2304526748971257E-4</c:v>
                </c:pt>
                <c:pt idx="7">
                  <c:v>0</c:v>
                </c:pt>
                <c:pt idx="8">
                  <c:v>0.17349260523321991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1.5129856869697553E-3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2.3544882490908917E-2</c:v>
                </c:pt>
                <c:pt idx="18">
                  <c:v>0.82356500439173685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171E-2044-9C7E-48947871F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17615264"/>
        <c:axId val="2141051856"/>
      </c:bubbleChart>
      <c:valAx>
        <c:axId val="2117615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</a:rPr>
                  <a:t>Click-Through</a:t>
                </a:r>
                <a:r>
                  <a:rPr lang="en-US" sz="1100" baseline="0">
                    <a:solidFill>
                      <a:schemeClr val="tx1"/>
                    </a:solidFill>
                  </a:rPr>
                  <a:t> Rate(CTR)</a:t>
                </a:r>
                <a:endParaRPr lang="en-US" sz="11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871468374658549"/>
              <c:y val="0.90830639622597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051856"/>
        <c:crossesAt val="800"/>
        <c:crossBetween val="midCat"/>
      </c:valAx>
      <c:valAx>
        <c:axId val="214105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</a:rPr>
                  <a:t>Transaction</a:t>
                </a:r>
                <a:r>
                  <a:rPr lang="en-US" sz="1100" baseline="0">
                    <a:solidFill>
                      <a:schemeClr val="tx1"/>
                    </a:solidFill>
                  </a:rPr>
                  <a:t> Conversion Rate (TCR)</a:t>
                </a:r>
                <a:endParaRPr lang="en-US" sz="11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9725690859594129E-2"/>
              <c:y val="0.19317532930211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615264"/>
        <c:crossesAt val="50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7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1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5/5/2023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5/5/2023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7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5/5/2023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2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3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09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airplane-night-flight-airline-air-travel-aviation-airliner-wallpaper-tjhx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158429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7085F-E485-5452-10EE-F83626D87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899" y="747096"/>
            <a:ext cx="6269347" cy="3686015"/>
          </a:xfrm>
        </p:spPr>
        <p:txBody>
          <a:bodyPr>
            <a:normAutofit/>
          </a:bodyPr>
          <a:lstStyle/>
          <a:p>
            <a:pPr algn="ctr"/>
            <a:r>
              <a:rPr lang="en-US" sz="8800"/>
              <a:t>SEM</a:t>
            </a:r>
            <a:r>
              <a:rPr lang="en-US"/>
              <a:t> </a:t>
            </a:r>
            <a:br>
              <a:rPr lang="en-US"/>
            </a:br>
            <a:r>
              <a:rPr lang="en-US" sz="6600"/>
              <a:t>of</a:t>
            </a:r>
            <a:br>
              <a:rPr lang="en-US"/>
            </a:br>
            <a:r>
              <a:rPr lang="en-US" sz="6600"/>
              <a:t>Air France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8A762-C354-377C-AEB5-619D3F2F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By: </a:t>
            </a:r>
          </a:p>
          <a:p>
            <a:pPr algn="ctr"/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mansi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patel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neel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patel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, &amp;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akash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navneeth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Abstract black and white pattern">
            <a:extLst>
              <a:ext uri="{FF2B5EF4-FFF2-40B4-BE49-F238E27FC236}">
                <a16:creationId xmlns:a16="http://schemas.microsoft.com/office/drawing/2014/main" id="{25525FF8-F66E-7E21-3C6A-BF13B0D2B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5" r="23814" b="-9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BC89-07E7-FF36-B961-09CC3ABB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C0C56-2F5C-F2A7-560D-5BFB745D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Overview of Air France</a:t>
            </a:r>
          </a:p>
          <a:p>
            <a:r>
              <a:rPr lang="en-US" sz="2400"/>
              <a:t>The Need of Search Engine Marketing Strategies</a:t>
            </a:r>
          </a:p>
          <a:p>
            <a:r>
              <a:rPr lang="en-US" sz="2400"/>
              <a:t>Goals of Our Project:</a:t>
            </a:r>
          </a:p>
          <a:p>
            <a:pPr lvl="1"/>
            <a:r>
              <a:rPr lang="en-US" sz="2000"/>
              <a:t>Identifying the Best Campaign (&amp; Campaign Characteristics)</a:t>
            </a:r>
          </a:p>
          <a:p>
            <a:pPr lvl="1"/>
            <a:r>
              <a:rPr lang="en-US" sz="2000"/>
              <a:t>Identifying the Best Publisher</a:t>
            </a:r>
          </a:p>
        </p:txBody>
      </p:sp>
      <p:pic>
        <p:nvPicPr>
          <p:cNvPr id="5" name="Picture 4" descr="A large airplane on a runway&#10;&#10;Description automatically generated with medium confidence">
            <a:extLst>
              <a:ext uri="{FF2B5EF4-FFF2-40B4-BE49-F238E27FC236}">
                <a16:creationId xmlns:a16="http://schemas.microsoft.com/office/drawing/2014/main" id="{27FC677C-8451-262C-86A4-D6F3D7041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60300" y="4572000"/>
            <a:ext cx="5124666" cy="16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2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17A9-2547-E89F-181E-704192CA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D899-0909-F0E4-3BB6-B3EFB8D1A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Performance Metrics:</a:t>
            </a:r>
            <a:endParaRPr lang="en-US" sz="2800" dirty="0">
              <a:ea typeface="+mn-lt"/>
              <a:cs typeface="+mn-lt"/>
            </a:endParaRPr>
          </a:p>
          <a:p>
            <a:pPr marL="457200" indent="-457200">
              <a:buChar char="-"/>
            </a:pPr>
            <a:r>
              <a:rPr lang="en-US" sz="1800" dirty="0">
                <a:ea typeface="+mn-lt"/>
                <a:cs typeface="+mn-lt"/>
              </a:rPr>
              <a:t>Click-Through Rate (CTR) </a:t>
            </a:r>
          </a:p>
          <a:p>
            <a:pPr marL="457200" indent="-457200">
              <a:buChar char="-"/>
            </a:pPr>
            <a:r>
              <a:rPr lang="en-US" sz="1800" dirty="0">
                <a:ea typeface="+mn-lt"/>
                <a:cs typeface="+mn-lt"/>
              </a:rPr>
              <a:t>Transaction Conversion Rate (TCR)</a:t>
            </a:r>
          </a:p>
          <a:p>
            <a:pPr marL="457200" indent="-457200">
              <a:buChar char="-"/>
            </a:pPr>
            <a:r>
              <a:rPr lang="en-US" sz="1800" dirty="0">
                <a:ea typeface="+mn-lt"/>
                <a:cs typeface="+mn-lt"/>
              </a:rPr>
              <a:t>Cost Per Click (CPC)</a:t>
            </a:r>
          </a:p>
          <a:p>
            <a:pPr marL="457200" indent="-457200">
              <a:buChar char="-"/>
            </a:pPr>
            <a:r>
              <a:rPr lang="en-US" sz="1800" dirty="0">
                <a:ea typeface="+mn-lt"/>
                <a:cs typeface="+mn-lt"/>
              </a:rPr>
              <a:t>Return On Ad (ROA)</a:t>
            </a:r>
          </a:p>
          <a:p>
            <a:pPr marL="457200" indent="-457200">
              <a:buChar char="-"/>
            </a:pPr>
            <a:r>
              <a:rPr lang="en-US" sz="1800" dirty="0">
                <a:ea typeface="+mn-lt"/>
                <a:cs typeface="+mn-lt"/>
              </a:rPr>
              <a:t>Pay Per Click (PPC)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Char char="-"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1FF452-C657-496B-4D96-2DFD986E3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7" y="2535729"/>
            <a:ext cx="5185062" cy="27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0DF4-2D5F-C998-722C-F406B8DD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Method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41B34-1617-8ED5-EAEA-52D017EB0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/>
              <a:t>Publisher Strategy: </a:t>
            </a:r>
          </a:p>
          <a:p>
            <a:pPr marL="457200" indent="-457200">
              <a:buChar char="-"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E1CC93-9F73-C671-ECA4-582A68E55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69" y="2525695"/>
            <a:ext cx="4281995" cy="3650524"/>
          </a:xfrm>
          <a:prstGeom prst="rect">
            <a:avLst/>
          </a:prstGeom>
        </p:spPr>
      </p:pic>
      <p:pic>
        <p:nvPicPr>
          <p:cNvPr id="5" name="Picture 5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8EC589FD-E0C7-C889-B1C6-DE5845C26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332" y="2720793"/>
            <a:ext cx="5095781" cy="3077839"/>
          </a:xfrm>
          <a:prstGeom prst="rect">
            <a:avLst/>
          </a:prstGeom>
        </p:spPr>
      </p:pic>
      <p:pic>
        <p:nvPicPr>
          <p:cNvPr id="16" name="Graphic 16" descr="Star outline">
            <a:extLst>
              <a:ext uri="{FF2B5EF4-FFF2-40B4-BE49-F238E27FC236}">
                <a16:creationId xmlns:a16="http://schemas.microsoft.com/office/drawing/2014/main" id="{53250734-C9A7-3CB6-A4DF-7DB961BC7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9982" y="4397663"/>
            <a:ext cx="452582" cy="4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5996-BC0C-2C6B-D156-B79DC549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81789-2356-2B75-1FA7-ED6F38DC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/>
              <a:t>Campaign Strategy: 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6DC1F3-2BE9-5057-D1E2-CC6214D7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81" y="2642479"/>
            <a:ext cx="3856944" cy="3554378"/>
          </a:xfrm>
          <a:prstGeom prst="rect">
            <a:avLst/>
          </a:prstGeom>
        </p:spPr>
      </p:pic>
      <p:pic>
        <p:nvPicPr>
          <p:cNvPr id="17" name="Graphic 17" descr="Star outline">
            <a:extLst>
              <a:ext uri="{FF2B5EF4-FFF2-40B4-BE49-F238E27FC236}">
                <a16:creationId xmlns:a16="http://schemas.microsoft.com/office/drawing/2014/main" id="{F3C58FB1-4F76-036A-33E1-973F4C662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3891" y="2798618"/>
            <a:ext cx="446810" cy="44103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FEDD3DE-D5A5-CA43-BA0D-4F32DC7476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420940"/>
              </p:ext>
            </p:extLst>
          </p:nvPr>
        </p:nvGraphicFramePr>
        <p:xfrm>
          <a:off x="5249390" y="2798618"/>
          <a:ext cx="6317582" cy="281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15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2029-7BF2-DAC7-FB8A-CAA5F503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9865"/>
            <a:ext cx="10058400" cy="1450757"/>
          </a:xfrm>
        </p:spPr>
        <p:txBody>
          <a:bodyPr/>
          <a:lstStyle/>
          <a:p>
            <a:pPr algn="ctr"/>
            <a:r>
              <a:rPr lang="en-US"/>
              <a:t>Method/Result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41A987-8494-8578-AA42-BA421D856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135092"/>
              </p:ext>
            </p:extLst>
          </p:nvPr>
        </p:nvGraphicFramePr>
        <p:xfrm>
          <a:off x="1230468" y="1565780"/>
          <a:ext cx="9925212" cy="4511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872">
                  <a:extLst>
                    <a:ext uri="{9D8B030D-6E8A-4147-A177-3AD203B41FA5}">
                      <a16:colId xmlns:a16="http://schemas.microsoft.com/office/drawing/2014/main" val="3212848588"/>
                    </a:ext>
                  </a:extLst>
                </a:gridCol>
                <a:gridCol w="1124774">
                  <a:extLst>
                    <a:ext uri="{9D8B030D-6E8A-4147-A177-3AD203B41FA5}">
                      <a16:colId xmlns:a16="http://schemas.microsoft.com/office/drawing/2014/main" val="938269524"/>
                    </a:ext>
                  </a:extLst>
                </a:gridCol>
                <a:gridCol w="1371979">
                  <a:extLst>
                    <a:ext uri="{9D8B030D-6E8A-4147-A177-3AD203B41FA5}">
                      <a16:colId xmlns:a16="http://schemas.microsoft.com/office/drawing/2014/main" val="249556990"/>
                    </a:ext>
                  </a:extLst>
                </a:gridCol>
                <a:gridCol w="1730423">
                  <a:extLst>
                    <a:ext uri="{9D8B030D-6E8A-4147-A177-3AD203B41FA5}">
                      <a16:colId xmlns:a16="http://schemas.microsoft.com/office/drawing/2014/main" val="2428692757"/>
                    </a:ext>
                  </a:extLst>
                </a:gridCol>
                <a:gridCol w="1001172">
                  <a:extLst>
                    <a:ext uri="{9D8B030D-6E8A-4147-A177-3AD203B41FA5}">
                      <a16:colId xmlns:a16="http://schemas.microsoft.com/office/drawing/2014/main" val="1087416015"/>
                    </a:ext>
                  </a:extLst>
                </a:gridCol>
                <a:gridCol w="1149496">
                  <a:extLst>
                    <a:ext uri="{9D8B030D-6E8A-4147-A177-3AD203B41FA5}">
                      <a16:colId xmlns:a16="http://schemas.microsoft.com/office/drawing/2014/main" val="820300683"/>
                    </a:ext>
                  </a:extLst>
                </a:gridCol>
                <a:gridCol w="1149496">
                  <a:extLst>
                    <a:ext uri="{9D8B030D-6E8A-4147-A177-3AD203B41FA5}">
                      <a16:colId xmlns:a16="http://schemas.microsoft.com/office/drawing/2014/main" val="862076162"/>
                    </a:ext>
                  </a:extLst>
                </a:gridCol>
              </a:tblGrid>
              <a:tr h="301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Row Labels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Sum of Avg. Pos.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Count of Bid Strategy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Sum of Avg. Cost per Click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Sum of Amount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Sum of Total Cost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Count of Keyword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844999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(blank)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0637553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Western Europe Destinations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1113.466867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696.0709072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42103.9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36182.3624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6162235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Unassigned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2717.66574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949.9831316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777517.95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206271.9366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005512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Paris &amp; France Terms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222.6765875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395.1316477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136393.55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102597.3747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123270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Outside Western Europe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18.78651608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41.81411968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597.8374992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074724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 err="1">
                          <a:effectLst/>
                        </a:rPr>
                        <a:t>Google_Yearlong</a:t>
                      </a:r>
                      <a:r>
                        <a:rPr lang="en-US" sz="1000">
                          <a:effectLst/>
                        </a:rPr>
                        <a:t> 2006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944.1801045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1236.818673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22373.7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81959.48732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8665902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Seattle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56.3264233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81.44562914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2817.75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1174.249997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6021408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San Francisco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203.0677416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322.7422207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3822.45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2089.412496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7043131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Philadelphia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146.1585903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244.8045653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434.35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745.9749995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685285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468.7051547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736.1972341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35580.15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9539.674983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8823515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Miami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105.6051251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119.5400639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470.05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638.5249989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667539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Los Angeles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289.2438413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394.8748728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2183.65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1799.987497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8650209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Houston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199.1230664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320.2655513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7065.2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1992.787497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9484274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Detroit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208.5182802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253.6512084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923.95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719.0249995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8493786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DC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247.1277239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354.0422248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12395.55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1271.362499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69423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Cincinnati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25.20014739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20.18375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33.75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2130223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Chicago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156.5633234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199.7106477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7144.25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1581.674997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2789517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Boston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280.005566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347.2665054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2878.95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1396.174999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244577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Geo Targeted Atlanta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74.17985919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69.83448449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265.2499998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5220954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General Terms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3.570413103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1.17080115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1977.95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606.4749957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1168994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French Destinations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128.3023765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197.9502368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6223.7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8431.737481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8387869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Business Class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60.8417818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124.6501445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144.5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3269.049996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6588060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Air France Global Campaign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433.9129177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616.4361132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467981.95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62059.44977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7589923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Air France Branded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93.11442486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67.10712385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2349870.9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143077.8242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563982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Air France Brand &amp; French Destinations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506.3325772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733.2886473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797029.7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87014.53705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5908991"/>
                  </a:ext>
                </a:extLst>
              </a:tr>
              <a:tr h="157873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Grand Total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8702.67515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4510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8524.980504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4677504.1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755315.922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4510</a:t>
                      </a:r>
                      <a:endParaRPr lang="en-US" sz="10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322722"/>
                  </a:ext>
                </a:extLst>
              </a:tr>
            </a:tbl>
          </a:graphicData>
        </a:graphic>
      </p:graphicFrame>
      <p:pic>
        <p:nvPicPr>
          <p:cNvPr id="7" name="Graphic 7" descr="Arrow Right outline">
            <a:extLst>
              <a:ext uri="{FF2B5EF4-FFF2-40B4-BE49-F238E27FC236}">
                <a16:creationId xmlns:a16="http://schemas.microsoft.com/office/drawing/2014/main" id="{DA0CE73E-1F4B-AAAF-5FBB-D6CF41C14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334" y="1795731"/>
            <a:ext cx="544946" cy="5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8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F660-83B1-DA03-F758-8B0BFBB4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 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19E745-5BD4-B491-0199-2EAECD0C0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KPI Impact:</a:t>
            </a:r>
          </a:p>
          <a:p>
            <a:pPr marL="0" indent="0">
              <a:buNone/>
            </a:pPr>
            <a:r>
              <a:rPr lang="en-US"/>
              <a:t>                KPI of all publisher: 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              KPI of Kayak:</a:t>
            </a:r>
          </a:p>
          <a:p>
            <a:r>
              <a:rPr lang="en-US"/>
              <a:t>              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8380ABD-AC23-B47F-FF82-DB5D88E99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77277"/>
              </p:ext>
            </p:extLst>
          </p:nvPr>
        </p:nvGraphicFramePr>
        <p:xfrm>
          <a:off x="2081068" y="2992437"/>
          <a:ext cx="8064500" cy="163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8700230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1258725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65622487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328712625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19676997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9959309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153159133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Publisher Name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Average of Avg. Cost per Click</a:t>
                      </a: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Sum of Total Cost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Sum of Take 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Sum of Amount</a:t>
                      </a: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ROA </a:t>
                      </a: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KPI</a:t>
                      </a: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891383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Google - Global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2.224959422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120946.712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0.179334281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929549.8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7.68561447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17.1001803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473271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Google - 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2.383941762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353640.5989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1.568592617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1745481.8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4.9357506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11.766542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206753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MSN - Global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2.152998203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12160.36244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0.124223657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145524.25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11.9670981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25.7651407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740324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MSN - 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2.867470078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16098.48741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0.053505532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181549.8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11.2774446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32.337735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423170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Overture - Global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0.804758848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64295.86214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0.047680576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430084.7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6.68915052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5.38315307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720428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Overture - 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0.763920558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141976.0745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0.042853332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347433.25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2.44712534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1.86940936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720948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Yahoo - 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1.998875657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46197.82462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1.054890612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882288.95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19.0980627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38.1746526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677226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Grand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1.89023958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755315.922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3.071080607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4661912.55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6.17213594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11.6668157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5077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E3179AC-97EA-8755-CB61-62E8BBE58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21857"/>
              </p:ext>
            </p:extLst>
          </p:nvPr>
        </p:nvGraphicFramePr>
        <p:xfrm>
          <a:off x="2120900" y="5142345"/>
          <a:ext cx="1346200" cy="657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66725035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006362550"/>
                    </a:ext>
                  </a:extLst>
                </a:gridCol>
              </a:tblGrid>
              <a:tr h="1616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>
                          <a:effectLst/>
                        </a:rPr>
                        <a:t>Kayak</a:t>
                      </a: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56799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ROA = </a:t>
                      </a: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64.51311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50704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CPC = </a:t>
                      </a: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1.25648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546456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KPI = </a:t>
                      </a: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81.05913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2745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6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A2B1-4DCA-0C92-B6FA-AFB41188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Conclusion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AC9D-D056-4791-EBFB-F76DCFB62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Key Takeaways from Our Analysis:</a:t>
            </a:r>
          </a:p>
          <a:p>
            <a:pPr lvl="1"/>
            <a:r>
              <a:rPr lang="en-US" sz="2400"/>
              <a:t>Increase budget for Yahoo-US</a:t>
            </a:r>
          </a:p>
          <a:p>
            <a:pPr lvl="1"/>
            <a:r>
              <a:rPr lang="en-US" sz="2400"/>
              <a:t>Promote Western European Destinations</a:t>
            </a:r>
          </a:p>
          <a:p>
            <a:pPr lvl="1"/>
            <a:r>
              <a:rPr lang="en-US" sz="2400"/>
              <a:t>Boost conversions and generate revenue</a:t>
            </a:r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1F7601-FF58-0528-8279-345234843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80694" y="3205524"/>
            <a:ext cx="4575855" cy="29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8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ED23-23DB-58B2-E8B2-891BDED9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25D34-90EE-5A56-7C48-6635B220B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sz="960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12123206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DC1D624E7594585903F729128265B" ma:contentTypeVersion="14" ma:contentTypeDescription="Create a new document." ma:contentTypeScope="" ma:versionID="ea339f4bc6dd303609cc56534b18a254">
  <xsd:schema xmlns:xsd="http://www.w3.org/2001/XMLSchema" xmlns:xs="http://www.w3.org/2001/XMLSchema" xmlns:p="http://schemas.microsoft.com/office/2006/metadata/properties" xmlns:ns3="6ea79c7b-2e8e-44b4-8f9c-b52300ada7fc" xmlns:ns4="dcab72ce-50ad-4aec-a6b5-7cf4d43c448f" targetNamespace="http://schemas.microsoft.com/office/2006/metadata/properties" ma:root="true" ma:fieldsID="f2243ff68dbe419b612980619470c78d" ns3:_="" ns4:_="">
    <xsd:import namespace="6ea79c7b-2e8e-44b4-8f9c-b52300ada7fc"/>
    <xsd:import namespace="dcab72ce-50ad-4aec-a6b5-7cf4d43c44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79c7b-2e8e-44b4-8f9c-b52300ada7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b72ce-50ad-4aec-a6b5-7cf4d43c44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ab72ce-50ad-4aec-a6b5-7cf4d43c448f" xsi:nil="true"/>
  </documentManagement>
</p:properties>
</file>

<file path=customXml/itemProps1.xml><?xml version="1.0" encoding="utf-8"?>
<ds:datastoreItem xmlns:ds="http://schemas.openxmlformats.org/officeDocument/2006/customXml" ds:itemID="{01209AAC-A0AF-492B-9D4B-F56FA989B0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3E2B7D-F3BB-4AFA-9F5C-7DF047E15A32}">
  <ds:schemaRefs>
    <ds:schemaRef ds:uri="6ea79c7b-2e8e-44b4-8f9c-b52300ada7fc"/>
    <ds:schemaRef ds:uri="dcab72ce-50ad-4aec-a6b5-7cf4d43c44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04FEB2-98CE-4064-A782-B6000754FDEF}">
  <ds:schemaRefs>
    <ds:schemaRef ds:uri="http://schemas.microsoft.com/office/2006/documentManagement/types"/>
    <ds:schemaRef ds:uri="dcab72ce-50ad-4aec-a6b5-7cf4d43c448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ea79c7b-2e8e-44b4-8f9c-b52300ada7fc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Widescreen</PresentationFormat>
  <Paragraphs>291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Avenir Next LT Pro Light</vt:lpstr>
      <vt:lpstr>Calibri</vt:lpstr>
      <vt:lpstr>RetrospectVTI</vt:lpstr>
      <vt:lpstr>SEM  of Air France</vt:lpstr>
      <vt:lpstr>Introduction</vt:lpstr>
      <vt:lpstr>Method</vt:lpstr>
      <vt:lpstr>Method </vt:lpstr>
      <vt:lpstr>Method</vt:lpstr>
      <vt:lpstr>Method/Result</vt:lpstr>
      <vt:lpstr>Results </vt:lpstr>
      <vt:lpstr>Conclusion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Navneeth, Akash</dc:creator>
  <cp:lastModifiedBy>Navneeth, Akash</cp:lastModifiedBy>
  <cp:revision>2</cp:revision>
  <dcterms:created xsi:type="dcterms:W3CDTF">2023-04-27T21:24:46Z</dcterms:created>
  <dcterms:modified xsi:type="dcterms:W3CDTF">2023-05-05T12:49:50Z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0x010100F54DC1D624E7594585903F729128265B</vt:lpwstr>
  </property>
</Properties>
</file>